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1" r:id="rId3"/>
    <p:sldId id="258" r:id="rId4"/>
    <p:sldId id="260" r:id="rId5"/>
    <p:sldId id="269" r:id="rId6"/>
    <p:sldId id="270" r:id="rId7"/>
    <p:sldId id="271" r:id="rId8"/>
    <p:sldId id="272" r:id="rId9"/>
    <p:sldId id="273" r:id="rId10"/>
    <p:sldId id="286" r:id="rId11"/>
    <p:sldId id="288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uario\Escritorio\excel%20enero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uario\Escritorio\excel%20enero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uario\Escritorio\MENSUAL%20LIMPIA%20DIC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/>
            </a:pPr>
            <a:r>
              <a:rPr lang="en-US" sz="2400" dirty="0" err="1" smtClean="0"/>
              <a:t>Pipas</a:t>
            </a:r>
            <a:endParaRPr lang="en-US" sz="2400" dirty="0" smtClean="0"/>
          </a:p>
          <a:p>
            <a:pPr>
              <a:defRPr/>
            </a:pPr>
            <a:r>
              <a:rPr lang="en-US" b="1" dirty="0" err="1" smtClean="0"/>
              <a:t>Litros</a:t>
            </a:r>
            <a:r>
              <a:rPr lang="en-US" b="1" dirty="0" smtClean="0"/>
              <a:t> </a:t>
            </a:r>
            <a:r>
              <a:rPr lang="en-US" b="1" dirty="0" err="1" smtClean="0"/>
              <a:t>abastecidos</a:t>
            </a:r>
            <a:r>
              <a:rPr lang="en-US" b="1" baseline="0" dirty="0" smtClean="0"/>
              <a:t> </a:t>
            </a:r>
            <a:r>
              <a:rPr lang="en-US" b="1" dirty="0" smtClean="0"/>
              <a:t>vs Mes anterior</a:t>
            </a:r>
            <a:endParaRPr lang="en-US" b="1" dirty="0"/>
          </a:p>
        </c:rich>
      </c:tx>
      <c:layout>
        <c:manualLayout>
          <c:xMode val="edge"/>
          <c:yMode val="edge"/>
          <c:x val="0.15471797913780158"/>
          <c:y val="3.817672132742400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Pipas</c:v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Val val="1"/>
          </c:dLbls>
          <c:cat>
            <c:numRef>
              <c:f>Hoja1!$C$9:$C$10</c:f>
              <c:numCache>
                <c:formatCode>mmm\-yy</c:formatCode>
                <c:ptCount val="2"/>
                <c:pt idx="0">
                  <c:v>41974</c:v>
                </c:pt>
                <c:pt idx="1">
                  <c:v>42005</c:v>
                </c:pt>
              </c:numCache>
            </c:numRef>
          </c:cat>
          <c:val>
            <c:numRef>
              <c:f>Hoja1!$D$9:$D$10</c:f>
              <c:numCache>
                <c:formatCode>#,##0</c:formatCode>
                <c:ptCount val="2"/>
                <c:pt idx="0">
                  <c:v>3925000</c:v>
                </c:pt>
                <c:pt idx="1">
                  <c:v>3850000</c:v>
                </c:pt>
              </c:numCache>
            </c:numRef>
          </c:val>
        </c:ser>
        <c:axId val="56047104"/>
        <c:axId val="56048640"/>
      </c:barChart>
      <c:dateAx>
        <c:axId val="56047104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cap="all" baseline="0"/>
            </a:pPr>
            <a:endParaRPr lang="es-MX"/>
          </a:p>
        </c:txPr>
        <c:crossAx val="56048640"/>
        <c:crosses val="autoZero"/>
        <c:auto val="1"/>
        <c:lblOffset val="100"/>
      </c:dateAx>
      <c:valAx>
        <c:axId val="56048640"/>
        <c:scaling>
          <c:orientation val="minMax"/>
        </c:scaling>
        <c:axPos val="l"/>
        <c:majorGridlines/>
        <c:numFmt formatCode="#,##0" sourceLinked="1"/>
        <c:tickLblPos val="nextTo"/>
        <c:crossAx val="5604710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Tonelaje</a:t>
            </a:r>
            <a:r>
              <a:rPr lang="es-ES" baseline="0" dirty="0" smtClean="0"/>
              <a:t> </a:t>
            </a:r>
            <a:r>
              <a:rPr lang="es-ES" dirty="0" smtClean="0"/>
              <a:t>Setasa</a:t>
            </a:r>
            <a:r>
              <a:rPr lang="es-ES" baseline="0" dirty="0" smtClean="0"/>
              <a:t> vs mes anterior</a:t>
            </a:r>
            <a:endParaRPr lang="es-E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Tonelaje Setasa</c:v>
          </c:tx>
          <c:spPr>
            <a:solidFill>
              <a:srgbClr val="F79646">
                <a:lumMod val="75000"/>
              </a:srgb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es-MX"/>
              </a:p>
            </c:txPr>
            <c:showVal val="1"/>
          </c:dLbls>
          <c:cat>
            <c:numRef>
              <c:f>Hoja1!$B$30:$B$31</c:f>
              <c:numCache>
                <c:formatCode>mmm\-yy</c:formatCode>
                <c:ptCount val="2"/>
                <c:pt idx="0">
                  <c:v>41974</c:v>
                </c:pt>
                <c:pt idx="1">
                  <c:v>42005</c:v>
                </c:pt>
              </c:numCache>
            </c:numRef>
          </c:cat>
          <c:val>
            <c:numRef>
              <c:f>Hoja1!$C$30:$C$31</c:f>
              <c:numCache>
                <c:formatCode>#,##0</c:formatCode>
                <c:ptCount val="2"/>
                <c:pt idx="0">
                  <c:v>5901</c:v>
                </c:pt>
                <c:pt idx="1">
                  <c:v>5134.0600000000004</c:v>
                </c:pt>
              </c:numCache>
            </c:numRef>
          </c:val>
        </c:ser>
        <c:axId val="63087360"/>
        <c:axId val="63088896"/>
      </c:barChart>
      <c:dateAx>
        <c:axId val="63087360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cap="all" baseline="0"/>
            </a:pPr>
            <a:endParaRPr lang="es-MX"/>
          </a:p>
        </c:txPr>
        <c:crossAx val="63088896"/>
        <c:crosses val="autoZero"/>
        <c:auto val="1"/>
        <c:lblOffset val="100"/>
      </c:dateAx>
      <c:valAx>
        <c:axId val="63088896"/>
        <c:scaling>
          <c:orientation val="minMax"/>
        </c:scaling>
        <c:axPos val="l"/>
        <c:majorGridlines/>
        <c:numFmt formatCode="#,##0" sourceLinked="1"/>
        <c:tickLblPos val="nextTo"/>
        <c:crossAx val="6308736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Tonelaje</a:t>
            </a:r>
            <a:r>
              <a:rPr lang="en-US" baseline="0" dirty="0" smtClean="0"/>
              <a:t> Municipio vs mes anterior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Ton.Zona Centro</c:v>
          </c:tx>
          <c:spPr>
            <a:solidFill>
              <a:srgbClr val="F79646">
                <a:lumMod val="75000"/>
              </a:srgb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es-MX"/>
              </a:p>
            </c:txPr>
            <c:showVal val="1"/>
          </c:dLbls>
          <c:cat>
            <c:numRef>
              <c:f>Hoja1!$B$7:$B$8</c:f>
              <c:numCache>
                <c:formatCode>mmm\-yy</c:formatCode>
                <c:ptCount val="2"/>
                <c:pt idx="0">
                  <c:v>41974</c:v>
                </c:pt>
                <c:pt idx="1">
                  <c:v>42005</c:v>
                </c:pt>
              </c:numCache>
            </c:numRef>
          </c:cat>
          <c:val>
            <c:numRef>
              <c:f>Hoja1!$C$7:$C$8</c:f>
              <c:numCache>
                <c:formatCode>#,##0</c:formatCode>
                <c:ptCount val="2"/>
                <c:pt idx="0">
                  <c:v>397</c:v>
                </c:pt>
                <c:pt idx="1">
                  <c:v>372</c:v>
                </c:pt>
              </c:numCache>
            </c:numRef>
          </c:val>
        </c:ser>
        <c:axId val="57743232"/>
        <c:axId val="57744768"/>
      </c:barChart>
      <c:dateAx>
        <c:axId val="57743232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cap="all" baseline="0"/>
            </a:pPr>
            <a:endParaRPr lang="es-MX"/>
          </a:p>
        </c:txPr>
        <c:crossAx val="57744768"/>
        <c:crosses val="autoZero"/>
        <c:auto val="1"/>
        <c:lblOffset val="100"/>
      </c:dateAx>
      <c:valAx>
        <c:axId val="57744768"/>
        <c:scaling>
          <c:orientation val="minMax"/>
        </c:scaling>
        <c:axPos val="l"/>
        <c:majorGridlines/>
        <c:numFmt formatCode="#,##0" sourceLinked="1"/>
        <c:tickLblPos val="nextTo"/>
        <c:crossAx val="5774323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4"/>
  <c:chart>
    <c:title>
      <c:tx>
        <c:rich>
          <a:bodyPr/>
          <a:lstStyle/>
          <a:p>
            <a:pPr>
              <a:defRPr/>
            </a:pPr>
            <a:r>
              <a:rPr lang="en-US" dirty="0"/>
              <a:t>BARRIDO </a:t>
            </a:r>
            <a:r>
              <a:rPr lang="en-US" dirty="0" smtClean="0"/>
              <a:t>MANUAL VS MES ANTERIOR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Dic-14</c:v>
          </c:tx>
          <c:cat>
            <c:strRef>
              <c:f>Hoja1!$C$72:$C$77</c:f>
              <c:strCache>
                <c:ptCount val="6"/>
                <c:pt idx="0">
                  <c:v>PLAZAS</c:v>
                </c:pt>
                <c:pt idx="1">
                  <c:v>ENTRDADAS Y CAMELLONES</c:v>
                </c:pt>
                <c:pt idx="2">
                  <c:v>AVE. PRINCIPALES</c:v>
                </c:pt>
                <c:pt idx="3">
                  <c:v>BRIGADAS</c:v>
                </c:pt>
                <c:pt idx="4">
                  <c:v>AREAS VERDES</c:v>
                </c:pt>
                <c:pt idx="5">
                  <c:v>ARROYOS</c:v>
                </c:pt>
              </c:strCache>
            </c:strRef>
          </c:cat>
          <c:val>
            <c:numRef>
              <c:f>Hoja1!$D$72:$D$77</c:f>
              <c:numCache>
                <c:formatCode>General</c:formatCode>
                <c:ptCount val="6"/>
                <c:pt idx="0">
                  <c:v>19</c:v>
                </c:pt>
                <c:pt idx="1">
                  <c:v>8</c:v>
                </c:pt>
                <c:pt idx="2">
                  <c:v>8</c:v>
                </c:pt>
                <c:pt idx="3">
                  <c:v>0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v>Ene-15</c:v>
          </c:tx>
          <c:spPr>
            <a:solidFill>
              <a:srgbClr val="F79646">
                <a:lumMod val="75000"/>
              </a:srgbClr>
            </a:solidFill>
          </c:spPr>
          <c:cat>
            <c:strRef>
              <c:f>Hoja1!$C$72:$C$77</c:f>
              <c:strCache>
                <c:ptCount val="6"/>
                <c:pt idx="0">
                  <c:v>PLAZAS</c:v>
                </c:pt>
                <c:pt idx="1">
                  <c:v>ENTRDADAS Y CAMELLONES</c:v>
                </c:pt>
                <c:pt idx="2">
                  <c:v>AVE. PRINCIPALES</c:v>
                </c:pt>
                <c:pt idx="3">
                  <c:v>BRIGADAS</c:v>
                </c:pt>
                <c:pt idx="4">
                  <c:v>AREAS VERDES</c:v>
                </c:pt>
                <c:pt idx="5">
                  <c:v>ARROYOS</c:v>
                </c:pt>
              </c:strCache>
            </c:strRef>
          </c:cat>
          <c:val>
            <c:numRef>
              <c:f>Hoja1!$E$72:$E$77</c:f>
              <c:numCache>
                <c:formatCode>General</c:formatCode>
                <c:ptCount val="6"/>
                <c:pt idx="0">
                  <c:v>17</c:v>
                </c:pt>
                <c:pt idx="1">
                  <c:v>9</c:v>
                </c:pt>
                <c:pt idx="2">
                  <c:v>8</c:v>
                </c:pt>
                <c:pt idx="3">
                  <c:v>5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</c:ser>
        <c:dLbls>
          <c:showVal val="1"/>
        </c:dLbls>
        <c:overlap val="-25"/>
        <c:axId val="57796864"/>
        <c:axId val="63320064"/>
      </c:barChart>
      <c:catAx>
        <c:axId val="57796864"/>
        <c:scaling>
          <c:orientation val="minMax"/>
        </c:scaling>
        <c:axPos val="b"/>
        <c:numFmt formatCode="mmm\-yy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s-MX"/>
          </a:p>
        </c:txPr>
        <c:crossAx val="63320064"/>
        <c:crosses val="autoZero"/>
        <c:auto val="1"/>
        <c:lblAlgn val="ctr"/>
        <c:lblOffset val="100"/>
      </c:catAx>
      <c:valAx>
        <c:axId val="633200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779686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s-MX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Equivalencia</a:t>
            </a:r>
            <a:r>
              <a:rPr lang="en-US" dirty="0" smtClean="0"/>
              <a:t> en </a:t>
            </a:r>
            <a:r>
              <a:rPr lang="en-US" dirty="0" err="1" smtClean="0"/>
              <a:t>Hectáreas</a:t>
            </a:r>
            <a:r>
              <a:rPr lang="en-US" dirty="0" smtClean="0"/>
              <a:t>.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Hectareas Deshierbadas</c:v>
                </c:pt>
              </c:strCache>
            </c:strRef>
          </c:tx>
          <c:dLbls>
            <c:dLblPos val="ctr"/>
            <c:showVal val="1"/>
          </c:dLbls>
          <c:cat>
            <c:strRef>
              <c:f>Hoja1!$A$2:$A$6</c:f>
              <c:strCache>
                <c:ptCount val="5"/>
                <c:pt idx="0">
                  <c:v>Septiembre</c:v>
                </c:pt>
                <c:pt idx="1">
                  <c:v>Octubre</c:v>
                </c:pt>
                <c:pt idx="2">
                  <c:v>Noviembre</c:v>
                </c:pt>
                <c:pt idx="3">
                  <c:v>Diciembre</c:v>
                </c:pt>
                <c:pt idx="4">
                  <c:v>Enero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39</c:v>
                </c:pt>
                <c:pt idx="1">
                  <c:v>42</c:v>
                </c:pt>
                <c:pt idx="2">
                  <c:v>102</c:v>
                </c:pt>
                <c:pt idx="3">
                  <c:v>118</c:v>
                </c:pt>
                <c:pt idx="4">
                  <c:v>62</c:v>
                </c:pt>
              </c:numCache>
            </c:numRef>
          </c:val>
        </c:ser>
        <c:dLbls>
          <c:showVal val="1"/>
        </c:dLbls>
        <c:axId val="66281856"/>
        <c:axId val="66283392"/>
      </c:barChart>
      <c:catAx>
        <c:axId val="6628185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66283392"/>
        <c:crosses val="autoZero"/>
        <c:auto val="1"/>
        <c:lblAlgn val="ctr"/>
        <c:lblOffset val="100"/>
      </c:catAx>
      <c:valAx>
        <c:axId val="6628339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6281856"/>
        <c:crosses val="autoZero"/>
        <c:crossBetween val="between"/>
      </c:valAx>
    </c:plotArea>
    <c:plotVisOnly val="1"/>
  </c:chart>
  <c:txPr>
    <a:bodyPr/>
    <a:lstStyle/>
    <a:p>
      <a:pPr>
        <a:defRPr sz="1100"/>
      </a:pPr>
      <a:endParaRPr lang="es-MX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>
        <c:manualLayout>
          <c:layoutTarget val="inner"/>
          <c:xMode val="edge"/>
          <c:yMode val="edge"/>
          <c:x val="5.0772978086609903E-2"/>
          <c:y val="0.18447013639311394"/>
          <c:w val="0.94121023589971486"/>
          <c:h val="0.70984490095415764"/>
        </c:manualLayout>
      </c:layout>
      <c:bar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Metros 2 Deshierbados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100"/>
                </a:pPr>
                <a:endParaRPr lang="es-MX"/>
              </a:p>
            </c:txPr>
            <c:dLblPos val="ctr"/>
            <c:showVal val="1"/>
          </c:dLbls>
          <c:cat>
            <c:strRef>
              <c:f>Hoja1!$A$2:$A$6</c:f>
              <c:strCache>
                <c:ptCount val="5"/>
                <c:pt idx="0">
                  <c:v>Septiembre</c:v>
                </c:pt>
                <c:pt idx="1">
                  <c:v>Octubre</c:v>
                </c:pt>
                <c:pt idx="2">
                  <c:v>Noviembre</c:v>
                </c:pt>
                <c:pt idx="3">
                  <c:v>Diciembre</c:v>
                </c:pt>
                <c:pt idx="4">
                  <c:v>Enero</c:v>
                </c:pt>
              </c:strCache>
            </c:strRef>
          </c:cat>
          <c:val>
            <c:numRef>
              <c:f>Hoja1!$B$2:$B$6</c:f>
              <c:numCache>
                <c:formatCode>#,##0</c:formatCode>
                <c:ptCount val="5"/>
                <c:pt idx="0">
                  <c:v>435579</c:v>
                </c:pt>
                <c:pt idx="1">
                  <c:v>435167</c:v>
                </c:pt>
                <c:pt idx="2">
                  <c:v>854682</c:v>
                </c:pt>
                <c:pt idx="3">
                  <c:v>1180921</c:v>
                </c:pt>
                <c:pt idx="4">
                  <c:v>621345</c:v>
                </c:pt>
              </c:numCache>
            </c:numRef>
          </c:val>
        </c:ser>
        <c:dLbls>
          <c:showVal val="1"/>
        </c:dLbls>
        <c:overlap val="100"/>
        <c:axId val="66307584"/>
        <c:axId val="66309120"/>
      </c:barChart>
      <c:catAx>
        <c:axId val="66307584"/>
        <c:scaling>
          <c:orientation val="minMax"/>
        </c:scaling>
        <c:axPos val="b"/>
        <c:tickLblPos val="nextTo"/>
        <c:crossAx val="66309120"/>
        <c:crosses val="autoZero"/>
        <c:auto val="1"/>
        <c:lblAlgn val="ctr"/>
        <c:lblOffset val="100"/>
      </c:catAx>
      <c:valAx>
        <c:axId val="66309120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66307584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s-MX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/>
    <c:plotArea>
      <c:layout/>
      <c:bar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Áreas Atendidas</c:v>
                </c:pt>
              </c:strCache>
            </c:strRef>
          </c:tx>
          <c:dLbls>
            <c:dLblPos val="ctr"/>
            <c:showVal val="1"/>
          </c:dLbls>
          <c:cat>
            <c:strRef>
              <c:f>Hoja1!$A$2:$A$6</c:f>
              <c:strCache>
                <c:ptCount val="5"/>
                <c:pt idx="0">
                  <c:v>Septiembre</c:v>
                </c:pt>
                <c:pt idx="1">
                  <c:v>Octubre</c:v>
                </c:pt>
                <c:pt idx="2">
                  <c:v>Noviembre</c:v>
                </c:pt>
                <c:pt idx="3">
                  <c:v>Diciembre</c:v>
                </c:pt>
                <c:pt idx="4">
                  <c:v>Enero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81</c:v>
                </c:pt>
                <c:pt idx="1">
                  <c:v>121</c:v>
                </c:pt>
                <c:pt idx="2">
                  <c:v>305</c:v>
                </c:pt>
                <c:pt idx="3">
                  <c:v>216</c:v>
                </c:pt>
                <c:pt idx="4">
                  <c:v>163</c:v>
                </c:pt>
              </c:numCache>
            </c:numRef>
          </c:val>
        </c:ser>
        <c:overlap val="100"/>
        <c:axId val="75163904"/>
        <c:axId val="75165696"/>
      </c:barChart>
      <c:catAx>
        <c:axId val="7516390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75165696"/>
        <c:crosses val="autoZero"/>
        <c:auto val="1"/>
        <c:lblAlgn val="ctr"/>
        <c:lblOffset val="100"/>
      </c:catAx>
      <c:valAx>
        <c:axId val="7516569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5163904"/>
        <c:crosses val="autoZero"/>
        <c:crossBetween val="between"/>
      </c:valAx>
    </c:plotArea>
    <c:plotVisOnly val="1"/>
  </c:chart>
  <c:txPr>
    <a:bodyPr/>
    <a:lstStyle/>
    <a:p>
      <a:pPr>
        <a:defRPr sz="1050"/>
      </a:pPr>
      <a:endParaRPr lang="es-MX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Colonias</a:t>
            </a:r>
            <a:r>
              <a:rPr lang="en-US" dirty="0"/>
              <a:t> </a:t>
            </a:r>
            <a:r>
              <a:rPr lang="en-US" dirty="0" err="1" smtClean="0"/>
              <a:t>Atendidas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2014 - 2015</a:t>
            </a:r>
            <a:endParaRPr lang="en-US" dirty="0"/>
          </a:p>
        </c:rich>
      </c:tx>
    </c:title>
    <c:plotArea>
      <c:layout/>
      <c:bar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Colonias Atendidas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dLblPos val="ctr"/>
            <c:showVal val="1"/>
          </c:dLbls>
          <c:cat>
            <c:strRef>
              <c:f>Hoja1!$A$2:$A$6</c:f>
              <c:strCache>
                <c:ptCount val="5"/>
                <c:pt idx="0">
                  <c:v>Septiembre</c:v>
                </c:pt>
                <c:pt idx="1">
                  <c:v>Octubre</c:v>
                </c:pt>
                <c:pt idx="2">
                  <c:v>Noviembre</c:v>
                </c:pt>
                <c:pt idx="3">
                  <c:v>Diciembre</c:v>
                </c:pt>
                <c:pt idx="4">
                  <c:v>Enero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17</c:v>
                </c:pt>
                <c:pt idx="1">
                  <c:v>17</c:v>
                </c:pt>
                <c:pt idx="2">
                  <c:v>18</c:v>
                </c:pt>
                <c:pt idx="3">
                  <c:v>26</c:v>
                </c:pt>
                <c:pt idx="4">
                  <c:v>27</c:v>
                </c:pt>
              </c:numCache>
            </c:numRef>
          </c:val>
        </c:ser>
        <c:dLbls>
          <c:showVal val="1"/>
        </c:dLbls>
        <c:overlap val="100"/>
        <c:axId val="75772672"/>
        <c:axId val="75774208"/>
      </c:barChart>
      <c:catAx>
        <c:axId val="75772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75774208"/>
        <c:crosses val="autoZero"/>
        <c:auto val="1"/>
        <c:lblAlgn val="ctr"/>
        <c:lblOffset val="100"/>
      </c:catAx>
      <c:valAx>
        <c:axId val="7577420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57726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MX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9B75D-EDB6-44A8-95DB-1B4F078E86C0}" type="datetimeFigureOut">
              <a:rPr lang="es-ES" smtClean="0"/>
              <a:pPr/>
              <a:t>24/02/2015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F23A6-7B18-45D7-917B-2899565A12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2BDA-B4C8-404A-AEA2-D39D74228963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28725" y="685800"/>
            <a:ext cx="4573588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800" indent="-177800">
              <a:buFont typeface="Arial" pitchFamily="34" charset="0"/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353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24/02/2015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24/02/2015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24/02/2015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24/02/2015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24/02/2015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24/02/2015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5224-C674-4E09-B75A-9C92852E7505}" type="datetimeFigureOut">
              <a:rPr lang="es-ES" smtClean="0"/>
              <a:pPr/>
              <a:t>24/02/2015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package" Target="../embeddings/Hoja_de_c_lculo_de_Microsoft_Office_Excel5.xlsx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8640" y="282339"/>
            <a:ext cx="786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Mensual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979712" y="5085184"/>
            <a:ext cx="49263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Administración 2012-2015</a:t>
            </a:r>
          </a:p>
          <a:p>
            <a:pPr algn="ctr"/>
            <a:r>
              <a:rPr lang="en-US" sz="3000" b="1" i="1" dirty="0" smtClean="0">
                <a:latin typeface="Brush Script MT" pitchFamily="66" charset="0"/>
                <a:cs typeface="Arial" panose="020B0604020202020204" pitchFamily="34" charset="0"/>
              </a:rPr>
              <a:t>Distintivo de Progreso!</a:t>
            </a:r>
            <a:endParaRPr lang="es-ES" sz="3000" b="1" i="1" dirty="0">
              <a:latin typeface="Brush Script MT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García\Documents\Logo y Video\Logo Secretarí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355" y="1415322"/>
            <a:ext cx="5348933" cy="3525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5044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31304" y="1556792"/>
          <a:ext cx="8273144" cy="1477406"/>
        </p:xfrm>
        <a:graphic>
          <a:graphicData uri="http://schemas.openxmlformats.org/drawingml/2006/table">
            <a:tbl>
              <a:tblPr/>
              <a:tblGrid>
                <a:gridCol w="621476"/>
                <a:gridCol w="791690"/>
                <a:gridCol w="570015"/>
                <a:gridCol w="700645"/>
                <a:gridCol w="819397"/>
                <a:gridCol w="898566"/>
                <a:gridCol w="2042555"/>
                <a:gridCol w="831273"/>
                <a:gridCol w="997527"/>
              </a:tblGrid>
              <a:tr h="29509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Sistema de Riego </a:t>
                      </a:r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(Diciembre</a:t>
                      </a:r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4238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Asistencia a </a:t>
                      </a:r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lugares (</a:t>
                      </a:r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Riego</a:t>
                      </a:r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) 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Árboles </a:t>
                      </a:r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regados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Lugares que se repiten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Litros Regados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Viajes a la garza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4975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 plazas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 camellones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laterales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áreas verdes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Plaza Principal (Árboles Nuevos)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lugares se repiten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336,000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uadroTexto 5"/>
          <p:cNvSpPr txBox="1"/>
          <p:nvPr/>
        </p:nvSpPr>
        <p:spPr>
          <a:xfrm>
            <a:off x="2701636" y="798518"/>
            <a:ext cx="42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bg1">
                    <a:lumMod val="95000"/>
                  </a:schemeClr>
                </a:solidFill>
              </a:rPr>
              <a:t>Control de Riego Enero 2015</a:t>
            </a:r>
          </a:p>
        </p:txBody>
      </p:sp>
      <p:sp>
        <p:nvSpPr>
          <p:cNvPr id="9" name="CuadroTexto 3"/>
          <p:cNvSpPr txBox="1"/>
          <p:nvPr/>
        </p:nvSpPr>
        <p:spPr>
          <a:xfrm>
            <a:off x="4206221" y="6258560"/>
            <a:ext cx="49263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E:\DICIEMBRE\3 dic plaza ppal.(palapa)\DSCF6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40968"/>
            <a:ext cx="2237110" cy="16778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3" descr="E:\DICIEMBRE\3 dic plaza ppal.(palapa)\DSCF6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2237110" cy="16778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4" descr="E:\DICIEMBRE\3 dic plaza ppal.(palapa)\DSCF6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6890" y="3140968"/>
            <a:ext cx="2237110" cy="16778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5" descr="E:\DICIEMBRE\3 dic plaza ppal.(palapa)\DSCF6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140968"/>
            <a:ext cx="2237110" cy="16778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4" name="13 CuadroTexto"/>
          <p:cNvSpPr txBox="1"/>
          <p:nvPr/>
        </p:nvSpPr>
        <p:spPr>
          <a:xfrm>
            <a:off x="467544" y="5014917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i="1" dirty="0" smtClean="0"/>
          </a:p>
          <a:p>
            <a:pPr algn="just"/>
            <a:r>
              <a:rPr lang="es-MX" i="1" dirty="0" smtClean="0"/>
              <a:t>En el mes de Diciembre 2014 se utilizaron </a:t>
            </a:r>
            <a:r>
              <a:rPr lang="es-MX" b="1" i="1" dirty="0" smtClean="0"/>
              <a:t>256,000</a:t>
            </a:r>
            <a:r>
              <a:rPr lang="es-MX" i="1" dirty="0" smtClean="0"/>
              <a:t> </a:t>
            </a:r>
            <a:r>
              <a:rPr lang="es-MX" i="1" dirty="0" err="1" smtClean="0"/>
              <a:t>lts</a:t>
            </a:r>
            <a:r>
              <a:rPr lang="es-MX" i="1" dirty="0" smtClean="0"/>
              <a:t>. regando un total de </a:t>
            </a:r>
            <a:r>
              <a:rPr lang="es-MX" b="1" i="1" dirty="0" smtClean="0"/>
              <a:t>853</a:t>
            </a:r>
            <a:r>
              <a:rPr lang="es-MX" i="1" dirty="0" smtClean="0"/>
              <a:t> árboles.</a:t>
            </a:r>
            <a:endParaRPr lang="es-MX" i="1" dirty="0"/>
          </a:p>
        </p:txBody>
      </p:sp>
      <p:sp>
        <p:nvSpPr>
          <p:cNvPr id="15" name="CuadroTexto 1"/>
          <p:cNvSpPr txBox="1"/>
          <p:nvPr/>
        </p:nvSpPr>
        <p:spPr>
          <a:xfrm>
            <a:off x="1" y="146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Mensual, </a:t>
            </a:r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/>
          <p:cNvSpPr txBox="1"/>
          <p:nvPr/>
        </p:nvSpPr>
        <p:spPr>
          <a:xfrm>
            <a:off x="1395198" y="153448"/>
            <a:ext cx="6234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Alumbrado</a:t>
            </a:r>
            <a:endParaRPr lang="es-ES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7504" y="1935460"/>
          <a:ext cx="8924925" cy="2933700"/>
        </p:xfrm>
        <a:graphic>
          <a:graphicData uri="http://schemas.openxmlformats.org/presentationml/2006/ole">
            <p:oleObj spid="_x0000_s1026" name="Hoja de cálculo" r:id="rId4" imgW="8925055" imgH="2933638" progId="Excel.Sheet.12">
              <p:embed/>
            </p:oleObj>
          </a:graphicData>
        </a:graphic>
      </p:graphicFrame>
      <p:pic>
        <p:nvPicPr>
          <p:cNvPr id="1027" name="Picture 3" descr="C:\Users\Usuario002\Desktop\Jorge 2015\alumbrado\27 ene heroe de nacozari\DSCF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0328" y="5013176"/>
            <a:ext cx="1680000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uario002\Desktop\Jorge 2015\alumbrado\eloy cavazos\DSCN32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5013176"/>
            <a:ext cx="1680000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uario002\Desktop\Jorge 2015\alumbrado\reynosa centro\DSCN32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4008" y="5013176"/>
            <a:ext cx="1680000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uario002\Desktop\Jorge 2015\alumbrado\santa mónica\DSCN32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76176" y="5013176"/>
            <a:ext cx="1680000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suario002\Desktop\Jorge 2015\alumbrado\santa mónica\DSCN326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88344" y="5013176"/>
            <a:ext cx="1680000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Usuario002\Desktop\Jorge 2015\alumbrado\teofilo salinas\DSCN33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512" y="5013176"/>
            <a:ext cx="1680000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1835696" y="1412776"/>
            <a:ext cx="5279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Avances: Proyecto de iluminación.</a:t>
            </a:r>
            <a:endParaRPr lang="es-MX" sz="24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70470" y="4849415"/>
            <a:ext cx="4433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Beneficios directos a todos los habitantes de las colonias.</a:t>
            </a:r>
            <a:endParaRPr lang="es-MX" sz="1400" b="1" dirty="0"/>
          </a:p>
        </p:txBody>
      </p:sp>
      <p:sp>
        <p:nvSpPr>
          <p:cNvPr id="13" name="CuadroTexto 3"/>
          <p:cNvSpPr txBox="1"/>
          <p:nvPr/>
        </p:nvSpPr>
        <p:spPr>
          <a:xfrm>
            <a:off x="432048" y="6309320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</a:t>
            </a:r>
            <a:r>
              <a:rPr lang="en-US" sz="3200" b="1" i="1" dirty="0" smtClean="0">
                <a:solidFill>
                  <a:schemeClr val="bg1"/>
                </a:solidFill>
                <a:latin typeface="Brush Script MT" pitchFamily="66" charset="0"/>
                <a:cs typeface="Arial" panose="020B0604020202020204" pitchFamily="34" charset="0"/>
              </a:rPr>
              <a:t>Distintivo de Progreso!</a:t>
            </a:r>
            <a:endParaRPr lang="es-ES" sz="3200" b="1" i="1" dirty="0">
              <a:solidFill>
                <a:schemeClr val="bg1"/>
              </a:solidFill>
              <a:latin typeface="Brush Script MT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5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0" y="1357298"/>
          <a:ext cx="9144000" cy="380345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73355"/>
                <a:gridCol w="1233967"/>
                <a:gridCol w="1207810"/>
                <a:gridCol w="1009299"/>
                <a:gridCol w="917545"/>
                <a:gridCol w="1059048"/>
                <a:gridCol w="1142976"/>
              </a:tblGrid>
              <a:tr h="50217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</a:rPr>
                        <a:t>Acción </a:t>
                      </a:r>
                      <a:r>
                        <a:rPr lang="es-MX" sz="1400" b="1" u="none" strike="noStrike" dirty="0" smtClean="0">
                          <a:solidFill>
                            <a:schemeClr val="bg1"/>
                          </a:solidFill>
                        </a:rPr>
                        <a:t>Realizada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Colonia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Avance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Medida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Tiempo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Beneficio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Equipo utilizado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  <a:tr h="69049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/>
                        <a:t>Desazolve de Arroyo</a:t>
                      </a:r>
                      <a:r>
                        <a:rPr lang="es-MX" sz="1400" b="1" u="none" strike="noStrike" baseline="0" dirty="0" smtClean="0"/>
                        <a:t> 2da Parte Monteverde </a:t>
                      </a:r>
                    </a:p>
                    <a:p>
                      <a:pPr algn="ctr" fontAlgn="b"/>
                      <a:r>
                        <a:rPr lang="es-MX" sz="1050" u="none" strike="noStrike" baseline="0" dirty="0" smtClean="0"/>
                        <a:t>(Monte Regio a Monte Sinaí)</a:t>
                      </a:r>
                      <a:endParaRPr lang="es-MX" sz="105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Monte Verde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600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m²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/>
                        <a:t>8 Semanas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700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Familias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retro 3 camiones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4697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Brigada</a:t>
                      </a:r>
                      <a:r>
                        <a:rPr lang="es-MX" sz="1200" b="1" i="1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Monte Verde</a:t>
                      </a:r>
                    </a:p>
                    <a:p>
                      <a:pPr algn="ctr" fontAlgn="b"/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(1° sector)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Monte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Verde 1° Sector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56 Mts</a:t>
                      </a:r>
                      <a:r>
                        <a:rPr lang="es-MX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³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 escombro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Días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 Familias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camiones 1 retro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5233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Arreglo de calles</a:t>
                      </a:r>
                    </a:p>
                    <a:p>
                      <a:pPr algn="ctr" fontAlgn="b"/>
                      <a:r>
                        <a:rPr lang="es-MX" sz="1400" b="0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 en total 6 calles reparadas)</a:t>
                      </a:r>
                      <a:endParaRPr lang="es-MX" sz="14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Mirador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la Montaña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10,800 m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²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 días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350 Familias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moto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2 camiones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4697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Corte de loma</a:t>
                      </a:r>
                    </a:p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(Real de San Lorenzo)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Real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San José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350 m²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días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250 familias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retro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1 camión  3 personas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64565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Brigada</a:t>
                      </a:r>
                      <a:r>
                        <a:rPr lang="es-MX" sz="14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Villas de San Francisco</a:t>
                      </a:r>
                      <a:endParaRPr lang="es-MX" sz="1400" b="1" i="1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Desazolve de arroyo </a:t>
                      </a:r>
                    </a:p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(brigada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en Villa  de San Francisco)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Villas de San Francisco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2,000 m²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semanas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familias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retro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1 camión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50217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Desazolve</a:t>
                      </a:r>
                      <a:r>
                        <a:rPr lang="es-MX" sz="14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arroyo y retiro de escombro</a:t>
                      </a:r>
                      <a:endParaRPr lang="es-MX" sz="14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 de Septiembre 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70 %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500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m²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semana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150 familias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retro 1 camión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26" name="Picture 2" descr="C:\Users\Almacen\Desktop\fotos de enero\19 ene monte verde (brigada)\DSCF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926" y="5143512"/>
            <a:ext cx="1260000" cy="945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Almacen\Desktop\fotos de enero\9 ene mirador de la montaña\DSCF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214950"/>
            <a:ext cx="1260000" cy="94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Almacen\Desktop\fotos de enero\12 ene real san jose plaza y loma\DSCF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728" y="5143512"/>
            <a:ext cx="1260000" cy="94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C:\Users\Almacen\Desktop\fotos de enero\19 ene monte verde (brigada)\DSCF0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5143512"/>
            <a:ext cx="1260000" cy="945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Almacen\Desktop\fotos de enero\fotos de neto\20150126-000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5159811"/>
            <a:ext cx="1260000" cy="983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C:\Users\Almacen\Desktop\fotos de enero\12 ene real san jose plaza y loma\DSCF00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9124" y="5143512"/>
            <a:ext cx="1260000" cy="945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1357290" y="21429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Mantenimiento Público</a:t>
            </a:r>
            <a:endParaRPr lang="es-MX" sz="3600" b="1" i="1" dirty="0">
              <a:solidFill>
                <a:schemeClr val="bg1"/>
              </a:solidFill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432048" y="6309320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</a:t>
            </a:r>
            <a:r>
              <a:rPr lang="en-US" sz="3200" b="1" i="1" dirty="0" smtClean="0">
                <a:solidFill>
                  <a:schemeClr val="bg1"/>
                </a:solidFill>
                <a:latin typeface="Brush Script MT" pitchFamily="66" charset="0"/>
                <a:cs typeface="Arial" panose="020B0604020202020204" pitchFamily="34" charset="0"/>
              </a:rPr>
              <a:t>Distintivo de Progreso!</a:t>
            </a:r>
            <a:endParaRPr lang="es-ES" sz="3200" b="1" i="1" dirty="0">
              <a:solidFill>
                <a:schemeClr val="bg1"/>
              </a:solidFill>
              <a:latin typeface="Brush Script MT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195736" y="4080745"/>
          <a:ext cx="4824536" cy="1940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42"/>
                <a:gridCol w="1633181"/>
                <a:gridCol w="923103"/>
                <a:gridCol w="990110"/>
              </a:tblGrid>
              <a:tr h="282756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Colonia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Evento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Toldo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Escenarios</a:t>
                      </a:r>
                      <a:endParaRPr lang="es-MX" sz="1400" dirty="0"/>
                    </a:p>
                  </a:txBody>
                  <a:tcPr/>
                </a:tc>
              </a:tr>
              <a:tr h="294173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América</a:t>
                      </a:r>
                      <a:r>
                        <a:rPr lang="es-MX" sz="1000" baseline="0" dirty="0" smtClean="0"/>
                        <a:t> Unida</a:t>
                      </a:r>
                      <a:endParaRPr lang="es-MX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Campaña</a:t>
                      </a:r>
                      <a:r>
                        <a:rPr lang="es-MX" sz="1000" baseline="0" dirty="0" smtClean="0"/>
                        <a:t> de escuela</a:t>
                      </a:r>
                      <a:endParaRPr lang="es-MX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6</a:t>
                      </a:r>
                      <a:endParaRPr lang="es-MX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0</a:t>
                      </a:r>
                      <a:endParaRPr lang="es-MX" sz="1000" dirty="0"/>
                    </a:p>
                  </a:txBody>
                  <a:tcPr anchor="ctr"/>
                </a:tc>
              </a:tr>
              <a:tr h="294173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Los</a:t>
                      </a:r>
                      <a:r>
                        <a:rPr lang="es-MX" sz="1000" baseline="0" dirty="0" smtClean="0"/>
                        <a:t> Naranjos</a:t>
                      </a:r>
                      <a:endParaRPr lang="es-MX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/>
                        <a:t>Campaña</a:t>
                      </a:r>
                      <a:r>
                        <a:rPr lang="es-MX" sz="1000" baseline="0" dirty="0" smtClean="0"/>
                        <a:t> de escuela</a:t>
                      </a:r>
                      <a:endParaRPr lang="es-MX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6</a:t>
                      </a:r>
                      <a:endParaRPr lang="es-MX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0</a:t>
                      </a:r>
                      <a:endParaRPr lang="es-MX" sz="1000" dirty="0"/>
                    </a:p>
                  </a:txBody>
                  <a:tcPr anchor="ctr"/>
                </a:tc>
              </a:tr>
              <a:tr h="40731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Bugambilias</a:t>
                      </a:r>
                      <a:endParaRPr lang="es-MX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Toma de protesta de comité</a:t>
                      </a:r>
                      <a:endParaRPr lang="es-MX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2</a:t>
                      </a:r>
                      <a:endParaRPr lang="es-MX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0</a:t>
                      </a:r>
                      <a:endParaRPr lang="es-MX" sz="1000" dirty="0"/>
                    </a:p>
                  </a:txBody>
                  <a:tcPr anchor="ctr"/>
                </a:tc>
              </a:tr>
              <a:tr h="139697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Alborada</a:t>
                      </a:r>
                      <a:endParaRPr lang="es-MX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Desarrollo</a:t>
                      </a:r>
                      <a:r>
                        <a:rPr lang="es-MX" sz="1000" baseline="0" dirty="0" smtClean="0"/>
                        <a:t> Social</a:t>
                      </a:r>
                      <a:endParaRPr lang="es-MX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2</a:t>
                      </a:r>
                      <a:endParaRPr lang="es-MX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0</a:t>
                      </a:r>
                      <a:endParaRPr lang="es-MX" sz="1000" dirty="0"/>
                    </a:p>
                  </a:txBody>
                  <a:tcPr anchor="ctr"/>
                </a:tc>
              </a:tr>
              <a:tr h="367583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Juárez de</a:t>
                      </a:r>
                      <a:r>
                        <a:rPr lang="es-MX" sz="1000" baseline="0" dirty="0" smtClean="0"/>
                        <a:t> Rol              (2 Semanas)</a:t>
                      </a:r>
                      <a:endParaRPr lang="es-MX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10</a:t>
                      </a:r>
                      <a:endParaRPr lang="es-MX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3</a:t>
                      </a:r>
                      <a:endParaRPr lang="es-MX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81230" y="1625123"/>
          <a:ext cx="6791170" cy="2019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605"/>
                <a:gridCol w="2419842"/>
                <a:gridCol w="2263723"/>
              </a:tblGrid>
              <a:tr h="31529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Colonia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Juegos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Beneficio Aprox.</a:t>
                      </a:r>
                    </a:p>
                  </a:txBody>
                  <a:tcPr/>
                </a:tc>
              </a:tr>
              <a:tr h="533225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Paseo del Prado</a:t>
                      </a:r>
                      <a:r>
                        <a:rPr lang="es-MX" sz="1100" baseline="0" dirty="0" smtClean="0"/>
                        <a:t>     (Plaza Principal)</a:t>
                      </a:r>
                      <a:endParaRPr lang="es-MX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 Pasamanos,1</a:t>
                      </a:r>
                      <a:r>
                        <a:rPr lang="es-MX" sz="1100" baseline="0" dirty="0" smtClean="0"/>
                        <a:t> Columpio, 1 Sube Baja, 1 Resbaladero y 1 Tortuga</a:t>
                      </a:r>
                      <a:endParaRPr lang="es-MX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aseline="0" dirty="0" smtClean="0"/>
                        <a:t>300 Familias</a:t>
                      </a:r>
                      <a:endParaRPr lang="es-MX" sz="1200" dirty="0"/>
                    </a:p>
                  </a:txBody>
                  <a:tcPr anchor="ctr"/>
                </a:tc>
              </a:tr>
              <a:tr h="417306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Paseo</a:t>
                      </a:r>
                      <a:r>
                        <a:rPr lang="es-MX" sz="1100" baseline="0" dirty="0" smtClean="0"/>
                        <a:t> Santa Fe</a:t>
                      </a:r>
                      <a:endParaRPr lang="es-MX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 Columpio, 1 Pasamanos</a:t>
                      </a:r>
                      <a:r>
                        <a:rPr lang="es-MX" sz="1100" baseline="0" dirty="0" smtClean="0"/>
                        <a:t> y 1 Sube y Baja</a:t>
                      </a:r>
                      <a:endParaRPr lang="es-MX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170 Familias</a:t>
                      </a:r>
                      <a:endParaRPr lang="es-MX" sz="1200" dirty="0"/>
                    </a:p>
                  </a:txBody>
                  <a:tcPr anchor="ctr"/>
                </a:tc>
              </a:tr>
              <a:tr h="417306">
                <a:tc>
                  <a:txBody>
                    <a:bodyPr/>
                    <a:lstStyle/>
                    <a:p>
                      <a:pPr algn="ctr"/>
                      <a:r>
                        <a:rPr lang="es-MX" sz="1100" baseline="0" dirty="0" smtClean="0"/>
                        <a:t>Los Rehiletes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 Sube y baja</a:t>
                      </a:r>
                      <a:r>
                        <a:rPr lang="es-MX" sz="1100" baseline="0" dirty="0" smtClean="0"/>
                        <a:t>, 1 columpio y 1 Pasamanos</a:t>
                      </a:r>
                      <a:endParaRPr lang="es-MX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115 Familias</a:t>
                      </a:r>
                      <a:endParaRPr lang="es-MX" sz="1200" dirty="0"/>
                    </a:p>
                  </a:txBody>
                  <a:tcPr anchor="ctr"/>
                </a:tc>
              </a:tr>
              <a:tr h="297956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Gardenias </a:t>
                      </a:r>
                      <a:endParaRPr lang="es-MX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 columpio</a:t>
                      </a:r>
                      <a:endParaRPr lang="es-MX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350</a:t>
                      </a:r>
                      <a:r>
                        <a:rPr lang="es-MX" sz="1200" baseline="0" dirty="0" smtClean="0"/>
                        <a:t> Familias</a:t>
                      </a:r>
                      <a:endParaRPr lang="es-MX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357290" y="21429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Mantenimiento Público</a:t>
            </a:r>
            <a:endParaRPr lang="es-MX" sz="3600" b="1" i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11760" y="1340768"/>
            <a:ext cx="421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Mantenimiento y reparación de 12 juegos 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428049" y="3707740"/>
            <a:ext cx="645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Acciones adicionales: Instalación y traslado de toldos y escenarios</a:t>
            </a:r>
            <a:endParaRPr lang="es-MX" b="1" dirty="0"/>
          </a:p>
        </p:txBody>
      </p:sp>
      <p:pic>
        <p:nvPicPr>
          <p:cNvPr id="16386" name="Picture 2" descr="C:\Users\García\Downloads\DSCF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82498"/>
            <a:ext cx="2051720" cy="1538790"/>
          </a:xfrm>
          <a:prstGeom prst="rect">
            <a:avLst/>
          </a:prstGeom>
          <a:noFill/>
        </p:spPr>
      </p:pic>
      <p:pic>
        <p:nvPicPr>
          <p:cNvPr id="16387" name="Picture 3" descr="C:\Users\García\Downloads\Foto1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509120"/>
            <a:ext cx="2016224" cy="1512168"/>
          </a:xfrm>
          <a:prstGeom prst="rect">
            <a:avLst/>
          </a:prstGeom>
          <a:noFill/>
        </p:spPr>
      </p:pic>
      <p:sp>
        <p:nvSpPr>
          <p:cNvPr id="9" name="CuadroTexto 3"/>
          <p:cNvSpPr txBox="1"/>
          <p:nvPr/>
        </p:nvSpPr>
        <p:spPr>
          <a:xfrm>
            <a:off x="432048" y="6309320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</a:t>
            </a:r>
            <a:r>
              <a:rPr lang="en-US" sz="3200" b="1" i="1" dirty="0" smtClean="0">
                <a:solidFill>
                  <a:schemeClr val="bg1"/>
                </a:solidFill>
                <a:latin typeface="Brush Script MT" pitchFamily="66" charset="0"/>
                <a:cs typeface="Arial" panose="020B0604020202020204" pitchFamily="34" charset="0"/>
              </a:rPr>
              <a:t>Distintivo de Progreso!</a:t>
            </a:r>
            <a:endParaRPr lang="es-ES" sz="3200" b="1" i="1" dirty="0">
              <a:solidFill>
                <a:schemeClr val="bg1"/>
              </a:solidFill>
              <a:latin typeface="Brush Script MT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-1476672" y="6177498"/>
            <a:ext cx="635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solidFill>
                  <a:schemeClr val="bg1"/>
                </a:solidFill>
              </a:rPr>
              <a:t> Recolección de llantas: 1,914</a:t>
            </a:r>
          </a:p>
          <a:p>
            <a:pPr algn="ctr"/>
            <a:r>
              <a:rPr lang="es-MX" sz="2000" b="1" i="1" dirty="0" smtClean="0">
                <a:solidFill>
                  <a:schemeClr val="bg1"/>
                </a:solidFill>
              </a:rPr>
              <a:t>Llantas utilizadas:             402</a:t>
            </a:r>
            <a:endParaRPr lang="es-MX" sz="2000" b="1" i="1" dirty="0">
              <a:solidFill>
                <a:schemeClr val="bg1"/>
              </a:solidFill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1983189" y="341926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Integración Ecológica</a:t>
            </a:r>
            <a:endParaRPr lang="es-E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569644" y="1310296"/>
            <a:ext cx="2683823" cy="46313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MX" sz="16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1745087" cy="87445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8244408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5416" y="188640"/>
            <a:ext cx="1131080" cy="8538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697822"/>
            <a:ext cx="1860631" cy="13954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2938" y="4797152"/>
            <a:ext cx="1817094" cy="12563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760998"/>
            <a:ext cx="1776397" cy="133229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13 CuadroTexto"/>
          <p:cNvSpPr txBox="1"/>
          <p:nvPr/>
        </p:nvSpPr>
        <p:spPr>
          <a:xfrm>
            <a:off x="3686856" y="6269250"/>
            <a:ext cx="635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chemeClr val="bg1"/>
                </a:solidFill>
              </a:rPr>
              <a:t>Inventario actual de llantas: 1,512 </a:t>
            </a:r>
            <a:endParaRPr lang="es-MX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84856" y="1412778"/>
          <a:ext cx="8015536" cy="3312366"/>
        </p:xfrm>
        <a:graphic>
          <a:graphicData uri="http://schemas.openxmlformats.org/drawingml/2006/table">
            <a:tbl>
              <a:tblPr/>
              <a:tblGrid>
                <a:gridCol w="867972"/>
                <a:gridCol w="1086852"/>
                <a:gridCol w="845329"/>
                <a:gridCol w="1368629"/>
                <a:gridCol w="1469264"/>
                <a:gridCol w="1351018"/>
                <a:gridCol w="603807"/>
                <a:gridCol w="422665"/>
              </a:tblGrid>
              <a:tr h="315411">
                <a:tc>
                  <a:txBody>
                    <a:bodyPr/>
                    <a:lstStyle/>
                    <a:p>
                      <a:pPr algn="ctr" fontAlgn="ctr"/>
                      <a:endParaRPr lang="es-MX" sz="105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744" marR="5744" marT="57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50" b="0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744" marR="5744" marT="574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Trabajos realizados</a:t>
                      </a:r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02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Colonia</a:t>
                      </a:r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</a:t>
                      </a:r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Mesas c/banco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Varios 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Figuras</a:t>
                      </a:r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Macetón</a:t>
                      </a:r>
                      <a:r>
                        <a:rPr lang="es-MX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Bancas forma de "8"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Avance 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496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Vistas de San Juan 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Esc.Joel Rocha Barocio  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5 dobles con 60 bancos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502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Monte Cristal 4to 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Esc.José Joaquín Hdz. Lizaldi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Se repararon columpios con llantas; arreglo de jardineras. 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elefante, 1 cebra, 1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jirafa 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 1 espiral cabeza de león 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502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Gardenias 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Instalación en área verde 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6 elefantes, 6 cebras, 6 jirafas, 2 gusanos, 2 motos y 3 cubos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2 forma de taza, 1 forma de minium 4 forma de bombo 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496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Coahuila 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Instalación en área verde 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10 columnas de "Prohibido el paso"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 elefante 1 cebra, 1 jirafa y 1 gusano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496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Monte Verde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Instalación en área verde 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3 elefantes, 4 cebras, 4 jirafas, 1 gusano y 1 moto.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7 forma de bombo 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5744" marR="5744" marT="57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143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072074"/>
            <a:ext cx="229342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5100662"/>
            <a:ext cx="2714612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570" y="5072098"/>
            <a:ext cx="239119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5072099"/>
            <a:ext cx="2571768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2305934" y="63347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Abastecimiento de Agua Pipas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5720" y="1512878"/>
            <a:ext cx="300039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Colonias atendidas: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Lomas del Sol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Las Carmelitas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Héctor Caballero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La Esperanza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San Antonio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Hda San Antonio 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San Mateo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Hda La Escondida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Burócratas de Gpe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Monte Kristal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Bosques de San Pedro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10 de Mayo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La Maestranza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Mirador de la Montaña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Los Valles 2º Sector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Charco Azul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Ejido Calderón</a:t>
            </a:r>
            <a:endParaRPr lang="es-ES" sz="1250" b="1" dirty="0"/>
          </a:p>
        </p:txBody>
      </p:sp>
      <p:graphicFrame>
        <p:nvGraphicFramePr>
          <p:cNvPr id="10" name="3 Gráfico"/>
          <p:cNvGraphicFramePr/>
          <p:nvPr/>
        </p:nvGraphicFramePr>
        <p:xfrm>
          <a:off x="3131840" y="1268760"/>
          <a:ext cx="4669690" cy="3659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112306" y="4797152"/>
            <a:ext cx="355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Año anterior: Enero 2,960,000 </a:t>
            </a:r>
            <a:r>
              <a:rPr lang="es-MX" b="1" dirty="0" err="1" smtClean="0"/>
              <a:t>lts</a:t>
            </a:r>
            <a:r>
              <a:rPr lang="es-MX" b="1" dirty="0" smtClean="0"/>
              <a:t>.   </a:t>
            </a:r>
            <a:endParaRPr lang="es-MX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92080" y="2924944"/>
            <a:ext cx="2838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Incremento de 890,000 </a:t>
            </a:r>
            <a:r>
              <a:rPr lang="es-MX" sz="1200" dirty="0" err="1" smtClean="0"/>
              <a:t>lts</a:t>
            </a:r>
            <a:r>
              <a:rPr lang="es-MX" sz="1200" dirty="0" smtClean="0"/>
              <a:t>. vs año anterior</a:t>
            </a:r>
            <a:endParaRPr lang="es-MX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83568" y="21429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Dirección de Limpia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1429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Dirección de Limpia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2 Gráfico"/>
          <p:cNvGraphicFramePr/>
          <p:nvPr/>
        </p:nvGraphicFramePr>
        <p:xfrm>
          <a:off x="251520" y="1412776"/>
          <a:ext cx="3995936" cy="290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1 Gráfico"/>
          <p:cNvGraphicFramePr/>
          <p:nvPr/>
        </p:nvGraphicFramePr>
        <p:xfrm>
          <a:off x="4355976" y="1412776"/>
          <a:ext cx="4248472" cy="2902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5000660"/>
            <a:ext cx="2428892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5000660"/>
            <a:ext cx="2428892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5000636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Usuario\Escritorio\fotos jorge\fotos enero 2015\DSC057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986" y="5000636"/>
            <a:ext cx="2570922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CuadroTexto"/>
          <p:cNvSpPr txBox="1"/>
          <p:nvPr/>
        </p:nvSpPr>
        <p:spPr>
          <a:xfrm>
            <a:off x="-36512" y="479715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Siguientes acciones: Medición de Calidad en el Servicio de Recolección, mediante aplicación de encuestas.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5207" y="4221088"/>
            <a:ext cx="333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Año anterior: Enero 4,960 tons.   </a:t>
            </a:r>
            <a:endParaRPr lang="es-MX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04048" y="4221088"/>
            <a:ext cx="315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Año anterior: Enero 320 tons.   </a:t>
            </a:r>
            <a:endParaRPr lang="es-MX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904918" y="2564904"/>
            <a:ext cx="2307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Incremento 174 tons. vs año anterior</a:t>
            </a:r>
            <a:endParaRPr lang="es-MX" sz="11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297533" y="2636912"/>
            <a:ext cx="22349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Incremento 52 tons. vs año anterior</a:t>
            </a:r>
            <a:endParaRPr lang="es-MX" sz="11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878836" y="3212976"/>
            <a:ext cx="757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Fecha de corte: 29 de Enero 2015.</a:t>
            </a:r>
            <a:endParaRPr lang="es-MX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621166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C000"/>
                </a:solidFill>
              </a:rPr>
              <a:t>Barrido Manual Enero 2015</a:t>
            </a:r>
            <a:endParaRPr lang="es-ES" sz="36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5 Gráfico"/>
          <p:cNvGraphicFramePr/>
          <p:nvPr/>
        </p:nvGraphicFramePr>
        <p:xfrm>
          <a:off x="395536" y="1484784"/>
          <a:ext cx="8358245" cy="295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Documents and Settings\Usuario\Escritorio\fotos jorge\fotos enero 2015\22 ene coi. cometas\DSCF0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2608"/>
            <a:ext cx="2352000" cy="17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6174" y="4509120"/>
            <a:ext cx="2351265" cy="17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0158" y="4522608"/>
            <a:ext cx="2351265" cy="17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Usuario\Escritorio\fotos jorge\fotos enero 2015\16 ene cerro de la silla\DSCF0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9712" y="4522608"/>
            <a:ext cx="2240035" cy="17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683568" y="21429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Dirección de Limpia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36580" y="134076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 smtClean="0">
                <a:solidFill>
                  <a:srgbClr val="FFC000"/>
                </a:solidFill>
              </a:rPr>
              <a:t>Descacharrizaciones mes de Enero 2015.</a:t>
            </a:r>
            <a:endParaRPr lang="es-ES" sz="3200" b="1" i="1" dirty="0">
              <a:solidFill>
                <a:srgbClr val="FFC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14414" y="4513183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Próximas descacharrizaciones en colonias: </a:t>
            </a:r>
          </a:p>
          <a:p>
            <a:pPr algn="ctr">
              <a:buFont typeface="Wingdings" pitchFamily="2" charset="2"/>
              <a:buChar char="Ø"/>
            </a:pPr>
            <a:r>
              <a:rPr lang="es-ES" b="1" dirty="0" smtClean="0"/>
              <a:t>Rehiletes </a:t>
            </a:r>
          </a:p>
          <a:p>
            <a:pPr algn="ctr">
              <a:buFont typeface="Wingdings" pitchFamily="2" charset="2"/>
              <a:buChar char="Ø"/>
            </a:pPr>
            <a:r>
              <a:rPr lang="es-ES" b="1" dirty="0" smtClean="0"/>
              <a:t>Pedregal de Santa Mónica</a:t>
            </a:r>
          </a:p>
          <a:p>
            <a:pPr algn="ctr">
              <a:buFont typeface="Wingdings" pitchFamily="2" charset="2"/>
              <a:buChar char="Ø"/>
            </a:pPr>
            <a:r>
              <a:rPr lang="es-ES" b="1" dirty="0" smtClean="0"/>
              <a:t>Terranova (5 sectores)</a:t>
            </a:r>
          </a:p>
          <a:p>
            <a:pPr algn="ctr">
              <a:buFont typeface="Wingdings" pitchFamily="2" charset="2"/>
              <a:buChar char="Ø"/>
            </a:pPr>
            <a:r>
              <a:rPr lang="es-ES" b="1" dirty="0" smtClean="0"/>
              <a:t>Vistas del Rio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851920" y="406778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TOTAL DE TONELAJE      24.7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5796136" y="4009054"/>
            <a:ext cx="98987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83568" y="21429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Dirección de Limpia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1520" y="6211669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FFC000"/>
                </a:solidFill>
              </a:rPr>
              <a:t>Acciones para evitar la proliferación de plagas.</a:t>
            </a:r>
            <a:endParaRPr lang="es-ES" sz="2800" b="1" i="1" dirty="0">
              <a:solidFill>
                <a:srgbClr val="FFC000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259632" y="2060848"/>
          <a:ext cx="6096001" cy="1947213"/>
        </p:xfrm>
        <a:graphic>
          <a:graphicData uri="http://schemas.openxmlformats.org/drawingml/2006/table">
            <a:tbl>
              <a:tblPr/>
              <a:tblGrid>
                <a:gridCol w="871820"/>
                <a:gridCol w="1772851"/>
                <a:gridCol w="1716677"/>
                <a:gridCol w="1734653"/>
              </a:tblGrid>
              <a:tr h="236018"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3" marR="6743" marT="6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3" marR="6743" marT="67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Tonelaje 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60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Fecha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Colonia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Descacharrización 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Brigada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16/01/2015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Villas de San Francisco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20/01/2015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Monte Verde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22/01/2015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de Septiembre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27/01/2015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Héroe de Nacozari </a:t>
                      </a:r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 y 3 Sectores.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9.8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4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29/01/2015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Portal de Juárez 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18"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3" marR="6743" marT="67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6743" marR="6743" marT="6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251520" y="2348880"/>
          <a:ext cx="25202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Gráfico"/>
          <p:cNvGraphicFramePr/>
          <p:nvPr/>
        </p:nvGraphicFramePr>
        <p:xfrm>
          <a:off x="2699792" y="1340768"/>
          <a:ext cx="54006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572000" y="18448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2014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7231625" y="35730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2015</a:t>
            </a:r>
          </a:p>
        </p:txBody>
      </p:sp>
      <p:sp>
        <p:nvSpPr>
          <p:cNvPr id="6" name="5 Cerrar llave"/>
          <p:cNvSpPr/>
          <p:nvPr/>
        </p:nvSpPr>
        <p:spPr>
          <a:xfrm rot="16200000">
            <a:off x="4680012" y="584684"/>
            <a:ext cx="504056" cy="37444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1"/>
          <p:cNvSpPr txBox="1"/>
          <p:nvPr/>
        </p:nvSpPr>
        <p:spPr>
          <a:xfrm>
            <a:off x="1" y="146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Parques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732240" y="3068960"/>
            <a:ext cx="2212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/>
              <a:t>Enero año anterior: 427,342 m2</a:t>
            </a:r>
          </a:p>
          <a:p>
            <a:pPr algn="ctr"/>
            <a:r>
              <a:rPr lang="es-MX" sz="1200" b="1" dirty="0" smtClean="0"/>
              <a:t>(42.7 Hectáreas)</a:t>
            </a:r>
            <a:endParaRPr lang="es-MX" sz="1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23728" y="126876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rgbClr val="FFC000"/>
                </a:solidFill>
              </a:rPr>
              <a:t>Mantenimiento (M2 Deshierbados) </a:t>
            </a:r>
            <a:endParaRPr lang="es-MX" sz="2400" b="1" i="1" dirty="0">
              <a:solidFill>
                <a:srgbClr val="FFC000"/>
              </a:solidFill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450995" y="6126395"/>
            <a:ext cx="3983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Brush Script MT" pitchFamily="66" charset="0"/>
                <a:cs typeface="Arial" panose="020B0604020202020204" pitchFamily="34" charset="0"/>
              </a:rPr>
              <a:t>Distintivo de Progreso!</a:t>
            </a:r>
            <a:endParaRPr lang="es-ES" sz="2400" b="1" i="1" dirty="0">
              <a:solidFill>
                <a:schemeClr val="bg1"/>
              </a:solidFill>
              <a:latin typeface="Brush Script MT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1460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Mensual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2015.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331640" y="1340768"/>
          <a:ext cx="684076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  <a:gridCol w="1368152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Áreas Atendidas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 (Septiembre 2014)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Áreas Atendidas  (Octubre 2014)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Áreas Atendidas (Noviembre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2014)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Áreas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Atendidas</a:t>
                      </a:r>
                    </a:p>
                    <a:p>
                      <a:pPr algn="ctr"/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(Diciembre 2014)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Áreas Atendidas</a:t>
                      </a:r>
                    </a:p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(Enero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2015)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1974791"/>
              </p:ext>
            </p:extLst>
          </p:nvPr>
        </p:nvGraphicFramePr>
        <p:xfrm>
          <a:off x="1043608" y="2276872"/>
          <a:ext cx="734481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963"/>
                <a:gridCol w="1468963"/>
                <a:gridCol w="1468963"/>
                <a:gridCol w="1468963"/>
                <a:gridCol w="14689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Hectáreas deshierbadas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 (Septiembre 2014)</a:t>
                      </a:r>
                      <a:endParaRPr lang="es-MX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Hectáreas deshierbadas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 (Octubre 2014)</a:t>
                      </a:r>
                      <a:endParaRPr lang="es-MX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Hectáreas deshierbadas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 (Noviembre 2014)</a:t>
                      </a:r>
                      <a:endParaRPr lang="es-MX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Hectáreas deshierbadas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 (Diciembre 2014)</a:t>
                      </a:r>
                      <a:endParaRPr lang="es-MX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Hectáreas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deshierbadas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(Enero 2015)</a:t>
                      </a:r>
                      <a:endParaRPr lang="es-MX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118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3"/>
          <p:cNvSpPr txBox="1"/>
          <p:nvPr/>
        </p:nvSpPr>
        <p:spPr>
          <a:xfrm>
            <a:off x="4206221" y="6258560"/>
            <a:ext cx="49263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9712" y="69269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smtClean="0">
                <a:solidFill>
                  <a:schemeClr val="bg1"/>
                </a:solidFill>
              </a:rPr>
              <a:t>Detalle de áreas atendidas y hectáreas deshierbadas</a:t>
            </a:r>
            <a:endParaRPr lang="es-MX" i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E:\DICIEMBRE\5 dic arcos de zirandaro\DSCF6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56992"/>
            <a:ext cx="1728192" cy="12961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1" name="Picture 7" descr="E:\DICIEMBRE\5 dic arcos de zirandaro\DSCF6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356992"/>
            <a:ext cx="1728192" cy="12961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2" name="Picture 8" descr="E:\DICIEMBRE\5 dic hda. real\DSCF62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356992"/>
            <a:ext cx="1728192" cy="12961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3" name="Picture 9" descr="E:\DICIEMBRE\5 dic hda. real\DSCF62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356992"/>
            <a:ext cx="1728192" cy="12961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4" name="Picture 10" descr="E:\DICIEMBRE\5 dic valle sur\DSCF62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4302" y="3356992"/>
            <a:ext cx="1728192" cy="12961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5" name="Picture 11" descr="E:\DICIEMBRE\5 dic valle sur\DSCF62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04115" y="4707142"/>
            <a:ext cx="1920213" cy="13861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6" name="Picture 12" descr="E:\DICIEMBRE\10 dic praderas de san juan\DSCF60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67" y="4689140"/>
            <a:ext cx="1944216" cy="14034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7" name="Picture 13" descr="E:\DICIEMBRE\10 dic praderas de san juan\DSCF602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7891" y="4707142"/>
            <a:ext cx="1944216" cy="14034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/>
        </p:nvGraphicFramePr>
        <p:xfrm>
          <a:off x="0" y="1700808"/>
          <a:ext cx="241176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3"/>
          <p:cNvSpPr txBox="1"/>
          <p:nvPr/>
        </p:nvSpPr>
        <p:spPr>
          <a:xfrm>
            <a:off x="4206221" y="6258560"/>
            <a:ext cx="49263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267744" y="126876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rgbClr val="FFC000"/>
                </a:solidFill>
              </a:rPr>
              <a:t>Gráficas de Comportamiento</a:t>
            </a:r>
            <a:endParaRPr lang="es-MX" sz="2400" b="1" i="1" dirty="0">
              <a:solidFill>
                <a:srgbClr val="FFC000"/>
              </a:solidFill>
            </a:endParaRPr>
          </a:p>
        </p:txBody>
      </p:sp>
      <p:graphicFrame>
        <p:nvGraphicFramePr>
          <p:cNvPr id="9" name="8 Gráfico"/>
          <p:cNvGraphicFramePr/>
          <p:nvPr/>
        </p:nvGraphicFramePr>
        <p:xfrm>
          <a:off x="2411760" y="1988840"/>
          <a:ext cx="61561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661539" y="5291916"/>
            <a:ext cx="58178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Promedio mensual de Colonias atendidas del año 2014: 40.</a:t>
            </a:r>
          </a:p>
          <a:p>
            <a:r>
              <a:rPr lang="es-MX" sz="1400" b="1" dirty="0" smtClean="0"/>
              <a:t>*Las medidas (extensión territorial) de cada colonia es una variación</a:t>
            </a:r>
            <a:r>
              <a:rPr lang="es-MX" sz="1600" b="1" dirty="0" smtClean="0"/>
              <a:t>. </a:t>
            </a:r>
            <a:endParaRPr lang="es-MX" sz="1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-36512" y="3792522"/>
            <a:ext cx="26277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Factores que influyen:</a:t>
            </a:r>
          </a:p>
          <a:p>
            <a:pPr algn="ctr"/>
            <a:r>
              <a:rPr lang="es-MX" sz="1100" dirty="0" smtClean="0"/>
              <a:t>Cantidad de áreas por colonia.</a:t>
            </a:r>
          </a:p>
          <a:p>
            <a:pPr algn="ctr"/>
            <a:r>
              <a:rPr lang="es-MX" sz="1100" dirty="0" smtClean="0"/>
              <a:t>Medida de cada área o zona.</a:t>
            </a:r>
          </a:p>
          <a:p>
            <a:pPr algn="ctr"/>
            <a:r>
              <a:rPr lang="es-MX" sz="1100" dirty="0" smtClean="0"/>
              <a:t>Requerimiento de mantenimiento.</a:t>
            </a:r>
          </a:p>
          <a:p>
            <a:pPr algn="ctr"/>
            <a:r>
              <a:rPr lang="es-MX" sz="1100" dirty="0" smtClean="0"/>
              <a:t>Suministros de herramienta, materiales y disponibilidad de vehículos.</a:t>
            </a:r>
          </a:p>
          <a:p>
            <a:pPr algn="ctr"/>
            <a:r>
              <a:rPr lang="es-MX" sz="1100" dirty="0" smtClean="0"/>
              <a:t>  </a:t>
            </a:r>
            <a:endParaRPr lang="es-MX" sz="1200" dirty="0"/>
          </a:p>
        </p:txBody>
      </p:sp>
      <p:sp>
        <p:nvSpPr>
          <p:cNvPr id="12" name="CuadroTexto 1"/>
          <p:cNvSpPr txBox="1"/>
          <p:nvPr/>
        </p:nvSpPr>
        <p:spPr>
          <a:xfrm>
            <a:off x="1" y="146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Parques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506839" y="2494637"/>
            <a:ext cx="152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Colonias atendidas Enero año anterior: 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/>
          <p:cNvSpPr txBox="1"/>
          <p:nvPr/>
        </p:nvSpPr>
        <p:spPr>
          <a:xfrm>
            <a:off x="1403648" y="79851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bg1">
                    <a:lumMod val="95000"/>
                  </a:schemeClr>
                </a:solidFill>
              </a:rPr>
              <a:t> Detalle de áreas deshierbadas y metros 2 deshierbados</a:t>
            </a: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403648" y="3717032"/>
          <a:ext cx="388843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881"/>
                <a:gridCol w="1121968"/>
                <a:gridCol w="673195"/>
                <a:gridCol w="673195"/>
                <a:gridCol w="673195"/>
              </a:tblGrid>
              <a:tr h="264029">
                <a:tc gridSpan="5"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Forestación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Sept.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Oct.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Nov.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Dic.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Enero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5508105" y="3717032"/>
          <a:ext cx="2088231" cy="821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316"/>
                <a:gridCol w="863915"/>
              </a:tblGrid>
              <a:tr h="2648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solidFill>
                            <a:schemeClr val="tx1"/>
                          </a:solidFill>
                        </a:rPr>
                        <a:t>Forestación acumulada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48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u="none" strike="noStrike" dirty="0"/>
                        <a:t>2013-2014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u="none" strike="noStrike" dirty="0" smtClean="0"/>
                        <a:t>5122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2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u="none" strike="noStrike" dirty="0"/>
                        <a:t>Meta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u="none" strike="noStrike" dirty="0"/>
                        <a:t>9000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uadroTexto 3"/>
          <p:cNvSpPr txBox="1"/>
          <p:nvPr/>
        </p:nvSpPr>
        <p:spPr>
          <a:xfrm>
            <a:off x="4206221" y="6258560"/>
            <a:ext cx="49263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051720" y="1319168"/>
          <a:ext cx="49922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054"/>
                <a:gridCol w="1248054"/>
                <a:gridCol w="1248054"/>
                <a:gridCol w="12480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Plazas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Camellones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Áreas Verdes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Laterales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uadroTexto 5"/>
          <p:cNvSpPr txBox="1"/>
          <p:nvPr/>
        </p:nvSpPr>
        <p:spPr>
          <a:xfrm>
            <a:off x="2411760" y="3244914"/>
            <a:ext cx="423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rgbClr val="FFC000"/>
                </a:solidFill>
              </a:rPr>
              <a:t>Control de Forestación 2015</a:t>
            </a:r>
          </a:p>
        </p:txBody>
      </p:sp>
      <p:sp>
        <p:nvSpPr>
          <p:cNvPr id="10" name="CuadroTexto 1"/>
          <p:cNvSpPr txBox="1"/>
          <p:nvPr/>
        </p:nvSpPr>
        <p:spPr>
          <a:xfrm>
            <a:off x="1" y="146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Mensual, </a:t>
            </a:r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27584" y="487090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MX" i="1" dirty="0" smtClean="0"/>
              <a:t>3 de los árboles sembrados en este mes fueron en la Plaza Principal, donde se forestaron Encinos de 10” en la cual se apoyó al 100% con la mano de obra.</a:t>
            </a:r>
            <a:endParaRPr lang="es-MX" i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27584" y="550794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i="1" dirty="0" smtClean="0"/>
              <a:t>Se atendieron 27 colonias en el mes.</a:t>
            </a:r>
            <a:endParaRPr lang="es-MX" i="1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835696" y="2132856"/>
          <a:ext cx="53285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323"/>
                <a:gridCol w="1554072"/>
                <a:gridCol w="17761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 smtClean="0">
                          <a:solidFill>
                            <a:schemeClr val="tx1"/>
                          </a:solidFill>
                        </a:rPr>
                        <a:t>Ave. Principales (Mts2)</a:t>
                      </a:r>
                      <a:endParaRPr lang="es-MX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 smtClean="0">
                          <a:solidFill>
                            <a:schemeClr val="tx1"/>
                          </a:solidFill>
                        </a:rPr>
                        <a:t>Colonias (Mts2)</a:t>
                      </a:r>
                      <a:endParaRPr lang="es-MX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MX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130,000 mts2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491,345 mts2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621,345 mts2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1447630" y="4509120"/>
            <a:ext cx="384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Nota: No hubo forestación en Enero año anterior.</a:t>
            </a:r>
            <a:endParaRPr lang="es-MX" sz="1400" b="1" dirty="0"/>
          </a:p>
        </p:txBody>
      </p:sp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1164</Words>
  <Application>Microsoft Office PowerPoint</Application>
  <PresentationFormat>Presentación en pantalla (4:3)</PresentationFormat>
  <Paragraphs>344</Paragraphs>
  <Slides>14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Tema de Office</vt:lpstr>
      <vt:lpstr>Hoja de cálculo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luis michel</cp:lastModifiedBy>
  <cp:revision>125</cp:revision>
  <dcterms:created xsi:type="dcterms:W3CDTF">2015-01-28T16:07:59Z</dcterms:created>
  <dcterms:modified xsi:type="dcterms:W3CDTF">2015-02-24T22:33:56Z</dcterms:modified>
</cp:coreProperties>
</file>